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3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y="5143500" cx="9144000"/>
  <p:notesSz cx="6858000" cy="9144000"/>
  <p:embeddedFontLst>
    <p:embeddedFont>
      <p:font typeface="Roboto Slab"/>
      <p:regular r:id="rId19"/>
      <p:bold r:id="rId20"/>
    </p:embeddedFont>
    <p:embeddedFont>
      <p:font typeface="Roboto"/>
      <p:regular r:id="rId21"/>
      <p:bold r:id="rId22"/>
      <p:italic r:id="rId23"/>
      <p:boldItalic r:id="rId24"/>
    </p:embeddedFont>
    <p:embeddedFont>
      <p:font typeface="Roboto Medium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Helvetica Neue"/>
      <p:regular r:id="rId33"/>
      <p:bold r:id="rId34"/>
      <p:italic r:id="rId35"/>
      <p:boldItalic r:id="rId36"/>
    </p:embeddedFont>
    <p:embeddedFont>
      <p:font typeface="Helvetica Neue Light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1" roundtripDataSignature="AMtx7mhf6ZmXL9rTtM5o4VI+EEoUDSHI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12" orient="horz"/>
        <p:guide pos="2899" orient="horz"/>
        <p:guide pos="4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boldItalic.fntdata"/><Relationship Id="rId20" Type="http://schemas.openxmlformats.org/officeDocument/2006/relationships/font" Target="fonts/RobotoSlab-bold.fntdata"/><Relationship Id="rId41" Type="http://customschemas.google.com/relationships/presentationmetadata" Target="metadata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RobotoMedium-bold.fntdata"/><Relationship Id="rId25" Type="http://schemas.openxmlformats.org/officeDocument/2006/relationships/font" Target="fonts/RobotoMedium-regular.fntdata"/><Relationship Id="rId28" Type="http://schemas.openxmlformats.org/officeDocument/2006/relationships/font" Target="fonts/RobotoMedium-boldItalic.fntdata"/><Relationship Id="rId27" Type="http://schemas.openxmlformats.org/officeDocument/2006/relationships/font" Target="fonts/RobotoMedium-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Montserrat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4.xml"/><Relationship Id="rId33" Type="http://schemas.openxmlformats.org/officeDocument/2006/relationships/font" Target="fonts/HelveticaNeue-regular.fntdata"/><Relationship Id="rId10" Type="http://schemas.openxmlformats.org/officeDocument/2006/relationships/slide" Target="slides/slide3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6.xml"/><Relationship Id="rId35" Type="http://schemas.openxmlformats.org/officeDocument/2006/relationships/font" Target="fonts/HelveticaNeue-italic.fntdata"/><Relationship Id="rId12" Type="http://schemas.openxmlformats.org/officeDocument/2006/relationships/slide" Target="slides/slide5.xml"/><Relationship Id="rId34" Type="http://schemas.openxmlformats.org/officeDocument/2006/relationships/font" Target="fonts/HelveticaNeue-bold.fntdata"/><Relationship Id="rId15" Type="http://schemas.openxmlformats.org/officeDocument/2006/relationships/slide" Target="slides/slide8.xml"/><Relationship Id="rId37" Type="http://schemas.openxmlformats.org/officeDocument/2006/relationships/font" Target="fonts/HelveticaNeueLight-regular.fntdata"/><Relationship Id="rId14" Type="http://schemas.openxmlformats.org/officeDocument/2006/relationships/slide" Target="slides/slide7.xml"/><Relationship Id="rId36" Type="http://schemas.openxmlformats.org/officeDocument/2006/relationships/font" Target="fonts/HelveticaNeue-boldItalic.fntdata"/><Relationship Id="rId17" Type="http://schemas.openxmlformats.org/officeDocument/2006/relationships/slide" Target="slides/slide10.xml"/><Relationship Id="rId39" Type="http://schemas.openxmlformats.org/officeDocument/2006/relationships/font" Target="fonts/HelveticaNeueLight-italic.fntdata"/><Relationship Id="rId16" Type="http://schemas.openxmlformats.org/officeDocument/2006/relationships/slide" Target="slides/slide9.xml"/><Relationship Id="rId38" Type="http://schemas.openxmlformats.org/officeDocument/2006/relationships/font" Target="fonts/HelveticaNeueLight-bold.fntdata"/><Relationship Id="rId19" Type="http://schemas.openxmlformats.org/officeDocument/2006/relationships/font" Target="fonts/RobotoSlab-regular.fntdata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f5c3ee827a_1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gf5c3ee827a_1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833080e53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d833080e5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f5c3ee827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f5c3ee827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f5c3ee827a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f5c3ee827a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f5c3ee827a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f5c3ee827a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f5c3ee827a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f5c3ee827a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5c3ee827a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f5c3ee827a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f5c3ee827a_1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f5c3ee827a_1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f5c3ee827a_1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f5c3ee827a_1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6.jpg"/><Relationship Id="rId5" Type="http://schemas.openxmlformats.org/officeDocument/2006/relationships/image" Target="../media/image10.jpg"/><Relationship Id="rId6" Type="http://schemas.openxmlformats.org/officeDocument/2006/relationships/image" Target="../media/image11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7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jp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jp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image" Target="../media/image2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 Text - 2/3 Image">
  <p:cSld name="TITLE_AND_BODY_1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5"/>
          <p:cNvSpPr txBox="1"/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35"/>
          <p:cNvSpPr txBox="1"/>
          <p:nvPr>
            <p:ph idx="2" type="title"/>
          </p:nvPr>
        </p:nvSpPr>
        <p:spPr>
          <a:xfrm>
            <a:off x="349625" y="794825"/>
            <a:ext cx="271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" name="Google Shape;50;p35"/>
          <p:cNvSpPr txBox="1"/>
          <p:nvPr>
            <p:ph idx="1" type="body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1" name="Google Shape;5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" name="Google Shape;55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6" name="Google Shape;5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" name="Google Shape;5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62" name="Google Shape;62;p38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63" name="Google Shape;63;p38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64" name="Google Shape;6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5" name="Google Shape;6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8" name="Google Shape;68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Slide Style">
  <p:cSld name="MAIN_POIN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2" name="Google Shape;7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Screen Style">
  <p:cSld name="SECTION_TITLE_AND_DESCRIPTION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6" name="Google Shape;76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7" name="Google Shape;77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8" name="Google Shape;7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42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, round photo">
  <p:cSld name="CUSTOM_9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3" name="Google Shape;83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4" name="Google Shape;84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85" name="Google Shape;8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43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Observe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87" name="Google Shape;87;p43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43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43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43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Engage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91" name="Google Shape;91;p43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Immerse</a:t>
            </a:r>
            <a:endParaRPr b="0" i="0" sz="1800" u="none" cap="none" strike="noStrik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92" name="Google Shape;92;p43"/>
          <p:cNvPicPr preferRelativeResize="0"/>
          <p:nvPr/>
        </p:nvPicPr>
        <p:blipFill rotWithShape="1">
          <a:blip r:embed="rId4">
            <a:alphaModFix/>
          </a:blip>
          <a:srcRect b="0" l="17202" r="17189" t="0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3" name="Google Shape;93;p43"/>
          <p:cNvPicPr preferRelativeResize="0"/>
          <p:nvPr/>
        </p:nvPicPr>
        <p:blipFill rotWithShape="1">
          <a:blip r:embed="rId5">
            <a:alphaModFix/>
          </a:blip>
          <a:srcRect b="1340" l="17602" r="17989" t="1331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4" name="Google Shape;94;p43"/>
          <p:cNvPicPr preferRelativeResize="0"/>
          <p:nvPr/>
        </p:nvPicPr>
        <p:blipFill rotWithShape="1">
          <a:blip r:embed="rId6">
            <a:alphaModFix/>
          </a:blip>
          <a:srcRect b="16682" l="26005" r="30257" t="16689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5" name="Google Shape;95;p43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43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 or “guerrilla” encounters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43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43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b="0" i="0" sz="3000" u="none" cap="none" strike="noStrike">
              <a:solidFill>
                <a:srgbClr val="2DC5F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Chapter - Light Blue">
  <p:cSld name="CUSTOM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44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2" name="Google Shape;10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3" name="Google Shape;10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3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d833080e53_0_7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gd833080e53_0_7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gd833080e53_0_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Violet">
  <p:cSld name="CUSTOM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45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07" name="Google Shape;10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08" name="Google Shape;10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Red">
  <p:cSld name="CUSTOM_1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46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2" name="Google Shape;11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3" name="Google Shape;11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Yellow">
  <p:cSld name="CUSTOM_1_1_1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47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17" name="Google Shape;11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18" name="Google Shape;11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 Green">
  <p:cSld name="CUSTOM_1_1_1_1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48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22" name="Google Shape;12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3" name="Google Shape;12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 Blue">
  <p:cSld name="CUSTOM_1_1_1_1_1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49"/>
          <p:cNvSpPr txBox="1"/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Image" id="127" name="Google Shape;12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28" name="Google Shape;12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Style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1" name="Google Shape;13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2" name="Google Shape;13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+ Image Style">
  <p:cSld name="CUSTOM_6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51"/>
          <p:cNvPicPr preferRelativeResize="0"/>
          <p:nvPr/>
        </p:nvPicPr>
        <p:blipFill rotWithShape="1">
          <a:blip r:embed="rId2">
            <a:alphaModFix/>
          </a:blip>
          <a:srcRect b="0" l="10533" r="1683" t="0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5" name="Google Shape;13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6" name="Google Shape;13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 Slide Style">
  <p:cSld name="CUSTOM_7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38" name="Google Shape;138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39" name="Google Shape;139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1" name="Google Shape;141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2" name="Google Shape;14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4" name="Google Shape;144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53"/>
          <p:cNvCxnSpPr/>
          <p:nvPr/>
        </p:nvCxnSpPr>
        <p:spPr>
          <a:xfrm flipH="1" rot="10800000">
            <a:off x="861725" y="-29400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64C3F5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Features with emoji Style">
  <p:cSld name="CUSTOM_8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0" name="Google Shape;15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4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d833080e53_0_19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" name="Google Shape;20;gd833080e53_0_19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" name="Google Shape;21;gd833080e53_0_1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und Photo and bullet points Style">
  <p:cSld name="CUSTOM_4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55"/>
          <p:cNvPicPr preferRelativeResize="0"/>
          <p:nvPr/>
        </p:nvPicPr>
        <p:blipFill rotWithShape="1">
          <a:blip r:embed="rId2">
            <a:alphaModFix/>
          </a:blip>
          <a:srcRect b="0" l="0" r="33466" t="0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56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s Style">
  <p:cSld name="CUSTOM_2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57"/>
          <p:cNvPicPr preferRelativeResize="0"/>
          <p:nvPr/>
        </p:nvPicPr>
        <p:blipFill rotWithShape="1">
          <a:blip r:embed="rId2">
            <a:alphaModFix/>
          </a:blip>
          <a:srcRect b="0" l="16002" r="15783" t="0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57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3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3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b="1" i="0" sz="3000" u="none" cap="none" strike="noStrike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Image" id="158" name="Google Shape;15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59" name="Google Shape;15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tyle">
  <p:cSld name="CUSTOM_3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61" name="Google Shape;161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62" name="Google Shape;162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9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5" name="Google Shape;165;p59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6" name="Google Shape;166;p5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 1">
  <p:cSld name="TITLE_2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833080e53_0_412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173" name="Google Shape;173;gd833080e53_0_412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6pPr>
            <a:lvl7pPr indent="-279400" lvl="6" marL="32004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/>
            </a:lvl7pPr>
            <a:lvl8pPr indent="-279400" lvl="7" marL="36576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/>
            </a:lvl8pPr>
            <a:lvl9pPr indent="-279400" lvl="8" marL="411480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/>
            </a:lvl9pPr>
          </a:lstStyle>
          <a:p/>
        </p:txBody>
      </p:sp>
      <p:sp>
        <p:nvSpPr>
          <p:cNvPr id="174" name="Google Shape;174;gd833080e53_0_412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7" name="Google Shape;177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8" name="Google Shape;17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1" name="Google Shape;18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2" name="Google Shape;18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5" name="Google Shape;18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8" name="Google Shape;188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9" name="Google Shape;189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0" name="Google Shape;19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5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d833080e53_0_27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4" name="Google Shape;24;gd833080e53_0_27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" name="Google Shape;25;gd833080e53_0_2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3" name="Google Shape;19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6" name="Google Shape;196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7" name="Google Shape;19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0" name="Google Shape;20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04" name="Google Shape;204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5" name="Google Shape;205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6" name="Google Shape;20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09" name="Google Shape;20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2" name="Google Shape;212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3" name="Google Shape;21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8"/>
          <p:cNvPicPr preferRelativeResize="0"/>
          <p:nvPr/>
        </p:nvPicPr>
        <p:blipFill rotWithShape="1">
          <a:blip r:embed="rId2">
            <a:alphaModFix/>
          </a:blip>
          <a:srcRect b="0" l="14558" r="0" t="0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9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2" name="Google Shape;222;p30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3" name="Google Shape;223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" name="Google Shape;28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" name="Google Shape;2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25" name="Google Shape;22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26" name="Google Shape;22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28" name="Google Shape;22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" name="Google Shape;229;p3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f5c3ee827a_1_1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6" name="Google Shape;236;gf5c3ee827a_1_1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7" name="Google Shape;237;gf5c3ee827a_1_1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f5c3ee827a_1_1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0" name="Google Shape;240;gf5c3ee827a_1_1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f5c3ee827a_1_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3" name="Google Shape;243;gf5c3ee827a_1_1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4" name="Google Shape;244;gf5c3ee827a_1_1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f5c3ee827a_1_1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7" name="Google Shape;247;gf5c3ee827a_1_14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8" name="Google Shape;248;gf5c3ee827a_1_14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9" name="Google Shape;249;gf5c3ee827a_1_1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f5c3ee827a_1_1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2" name="Google Shape;252;gf5c3ee827a_1_1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f5c3ee827a_1_15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5" name="Google Shape;255;gf5c3ee827a_1_15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6" name="Google Shape;256;gf5c3ee827a_1_1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5c3ee827a_1_15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59" name="Google Shape;259;gf5c3ee827a_1_1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f5c3ee827a_1_15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f5c3ee827a_1_15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63" name="Google Shape;263;gf5c3ee827a_1_15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4" name="Google Shape;264;gf5c3ee827a_1_15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5" name="Google Shape;265;gf5c3ee827a_1_1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f5c3ee827a_1_16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68" name="Google Shape;268;gf5c3ee827a_1_1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" name="Google Shape;32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" name="Google Shape;3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f5c3ee827a_1_16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1" name="Google Shape;271;gf5c3ee827a_1_16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2" name="Google Shape;272;gf5c3ee827a_1_1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f5c3ee827a_1_1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lanced Slide Style">
  <p:cSld name="CUSTOM_5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gf5c3ee827a_1_173"/>
          <p:cNvPicPr preferRelativeResize="0"/>
          <p:nvPr/>
        </p:nvPicPr>
        <p:blipFill rotWithShape="1">
          <a:blip r:embed="rId2">
            <a:alphaModFix/>
          </a:blip>
          <a:srcRect b="0" l="14559" r="0" t="0"/>
          <a:stretch/>
        </p:blipFill>
        <p:spPr>
          <a:xfrm>
            <a:off x="4937925" y="1236400"/>
            <a:ext cx="3689969" cy="2879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re text + Img Slide Style">
  <p:cSld name="CAPTION_ONLY_1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gf5c3ee827a_1_175"/>
          <p:cNvPicPr preferRelativeResize="0"/>
          <p:nvPr/>
        </p:nvPicPr>
        <p:blipFill rotWithShape="1">
          <a:blip r:embed="rId2">
            <a:alphaModFix/>
          </a:blip>
          <a:srcRect b="0" l="39500" r="0" t="0"/>
          <a:stretch/>
        </p:blipFill>
        <p:spPr>
          <a:xfrm>
            <a:off x="6086475" y="0"/>
            <a:ext cx="467662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sous-titre">
  <p:cSld name="TITLE_1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f5c3ee827a_1_177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1" name="Google Shape;281;gf5c3ee827a_1_177"/>
          <p:cNvSpPr txBox="1"/>
          <p:nvPr>
            <p:ph idx="1" type="body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2" name="Google Shape;282;gf5c3ee827a_1_17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GOAL CHECKED">
  <p:cSld name="CUSTOM_7_1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84" name="Google Shape;284;gf5c3ee827a_1_1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85" name="Google Shape;285;gf5c3ee827a_1_1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f5c3ee827a_1_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cap="flat" cmpd="sng" w="952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mage" id="287" name="Google Shape;287;gf5c3ee827a_1_1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gf5c3ee827a_1_181"/>
          <p:cNvCxnSpPr/>
          <p:nvPr/>
        </p:nvCxnSpPr>
        <p:spPr>
          <a:xfrm flipH="1" rot="10800000">
            <a:off x="861725" y="534795"/>
            <a:ext cx="5100" cy="2464800"/>
          </a:xfrm>
          <a:prstGeom prst="straightConnector1">
            <a:avLst/>
          </a:prstGeom>
          <a:noFill/>
          <a:ln cap="flat" cmpd="sng" w="38100">
            <a:solidFill>
              <a:srgbClr val="2DC5FA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6" name="Google Shape;3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 Text - 1/3 Image" type="tx">
  <p:cSld name="TITLE_AND_BOD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3"/>
          <p:cNvSpPr txBox="1"/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33"/>
          <p:cNvSpPr txBox="1"/>
          <p:nvPr>
            <p:ph idx="2" type="title"/>
          </p:nvPr>
        </p:nvSpPr>
        <p:spPr>
          <a:xfrm>
            <a:off x="349624" y="794825"/>
            <a:ext cx="546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3"/>
          <p:cNvSpPr txBox="1"/>
          <p:nvPr>
            <p:ph idx="1" type="body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1" name="Google Shape;4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Text - 1/2 Image">
  <p:cSld name="TITLE_AND_BODY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4"/>
          <p:cNvSpPr txBox="1"/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b="1" sz="1800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34"/>
          <p:cNvSpPr txBox="1"/>
          <p:nvPr>
            <p:ph idx="2" type="title"/>
          </p:nvPr>
        </p:nvSpPr>
        <p:spPr>
          <a:xfrm>
            <a:off x="349625" y="794825"/>
            <a:ext cx="4340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" name="Google Shape;45;p34"/>
          <p:cNvSpPr txBox="1"/>
          <p:nvPr>
            <p:ph idx="1" type="body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6" name="Google Shape;4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18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3.xml"/><Relationship Id="rId17" Type="http://schemas.openxmlformats.org/officeDocument/2006/relationships/theme" Target="../theme/theme4.xml"/><Relationship Id="rId16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i="0" sz="3000" u="none" cap="none" strike="noStrike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Google Shape;169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f5c3ee827a_1_1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2" name="Google Shape;232;gf5c3ee827a_1_1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gf5c3ee827a_1_1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Relationship Id="rId4" Type="http://schemas.openxmlformats.org/officeDocument/2006/relationships/image" Target="../media/image3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Relationship Id="rId4" Type="http://schemas.openxmlformats.org/officeDocument/2006/relationships/image" Target="../media/image34.jpg"/><Relationship Id="rId5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p1"/>
          <p:cNvSpPr txBox="1"/>
          <p:nvPr>
            <p:ph idx="2" type="title"/>
          </p:nvPr>
        </p:nvSpPr>
        <p:spPr>
          <a:xfrm>
            <a:off x="1959550" y="2745825"/>
            <a:ext cx="690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Introduction to model deployment: streamlit.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5" name="Google Shape;295;p1"/>
          <p:cNvPicPr preferRelativeResize="0"/>
          <p:nvPr/>
        </p:nvPicPr>
        <p:blipFill rotWithShape="1">
          <a:blip r:embed="rId3">
            <a:alphaModFix/>
          </a:blip>
          <a:srcRect b="0" l="33453" r="0" t="0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f5c3ee827a_1_214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RUNNING THE STREAMLIT APPLICATION (II) 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0" name="Google Shape;360;gf5c3ee827a_1_21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1" name="Google Shape;361;gf5c3ee827a_1_214"/>
          <p:cNvSpPr txBox="1"/>
          <p:nvPr/>
        </p:nvSpPr>
        <p:spPr>
          <a:xfrm>
            <a:off x="701950" y="1561625"/>
            <a:ext cx="7455300" cy="29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76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</a:rPr>
              <a:t>In  the terminal type:</a:t>
            </a:r>
            <a:endParaRPr sz="1800">
              <a:solidFill>
                <a:srgbClr val="172B4D"/>
              </a:solidFill>
              <a:highlight>
                <a:srgbClr val="FFFFFF"/>
              </a:highlight>
            </a:endParaRPr>
          </a:p>
          <a:p>
            <a:pPr indent="-342900" lvl="1" marL="914400" marR="76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Char char="○"/>
            </a:pPr>
            <a:r>
              <a:rPr lang="en" sz="1200">
                <a:solidFill>
                  <a:srgbClr val="292929"/>
                </a:solidFill>
                <a:highlight>
                  <a:srgbClr val="F2F2F2"/>
                </a:highlight>
                <a:latin typeface="Courier New"/>
                <a:ea typeface="Courier New"/>
                <a:cs typeface="Courier New"/>
                <a:sym typeface="Courier New"/>
              </a:rPr>
              <a:t>streamlit run deploy_model.py</a:t>
            </a:r>
            <a:endParaRPr sz="1200">
              <a:solidFill>
                <a:srgbClr val="292929"/>
              </a:solidFill>
              <a:highlight>
                <a:srgbClr val="F2F2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76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92929"/>
              </a:solidFill>
              <a:highlight>
                <a:srgbClr val="F2F2F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76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92929"/>
                </a:solidFill>
                <a:highlight>
                  <a:schemeClr val="lt1"/>
                </a:highlight>
              </a:rPr>
              <a:t>This will open a new tab in your browser with the application.</a:t>
            </a:r>
            <a:endParaRPr>
              <a:solidFill>
                <a:srgbClr val="292929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d833080e53_0_8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MODEL DEPLOYMENT: THE PROBLEM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gd833080e53_0_8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gd833080e53_0_87"/>
          <p:cNvSpPr txBox="1"/>
          <p:nvPr/>
        </p:nvSpPr>
        <p:spPr>
          <a:xfrm>
            <a:off x="777150" y="1707800"/>
            <a:ext cx="37233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Once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 the model is created, you will need to serve it to the client.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The client doesn’t know anything about Python, Jupyter notebooks...etc.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The client wants to get a way to input data and obtain a prediction.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This brings us to the client-server model.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3" name="Google Shape;303;gd833080e53_0_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3800" y="1936400"/>
            <a:ext cx="3625132" cy="207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f5c3ee827a_1_1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MODEL DEPLOYMENT: THE CLIENT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" name="Google Shape;309;gf5c3ee827a_1_1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gf5c3ee827a_1_1"/>
          <p:cNvSpPr txBox="1"/>
          <p:nvPr/>
        </p:nvSpPr>
        <p:spPr>
          <a:xfrm>
            <a:off x="768350" y="1468300"/>
            <a:ext cx="71325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The client would like to have an interface to input the data about observation/s and get get a prediction in his own computer.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This forces us to create this interface to isolate the data exploration from the model predictions. ( The client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wants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a quick prediction and he doesn’t care about the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problems with data ).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This model leaves us with interface + model ( which has to be created alongside with any preprocessing before serving the model )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f5c3ee827a_1_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MODEL DEPLOYMENT: THE SERVER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6" name="Google Shape;316;gf5c3ee827a_1_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gf5c3ee827a_1_7"/>
          <p:cNvSpPr txBox="1"/>
          <p:nvPr/>
        </p:nvSpPr>
        <p:spPr>
          <a:xfrm>
            <a:off x="768350" y="1468300"/>
            <a:ext cx="7132500" cy="3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The server will be one or more computers listening for new data to provide predictions using our model.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Those computers can be: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On premises ( in house/company computers 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Cloud computing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In this course, we are going to simulate an “on premises” computer using our own computers for sake of simplicity*.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*Proper modeling will involve advanced topics not covered in this course.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f5c3ee827a_1_13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MODEL INFRASTRUCTURE: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" name="Google Shape;323;gf5c3ee827a_1_1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gf5c3ee827a_1_13"/>
          <p:cNvSpPr txBox="1"/>
          <p:nvPr/>
        </p:nvSpPr>
        <p:spPr>
          <a:xfrm>
            <a:off x="768350" y="1468300"/>
            <a:ext cx="7132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There are several ways to provide an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environment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to deal with the client - server model.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REST API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Load balancing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5" name="Google Shape;325;gf5c3ee827a_1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9875" y="2992950"/>
            <a:ext cx="1395074" cy="147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f5c3ee827a_1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5900" y="2761300"/>
            <a:ext cx="2077402" cy="2077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f5c3ee827a_1_27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STREAMLITE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2" name="Google Shape;332;gf5c3ee827a_1_2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gf5c3ee827a_1_27"/>
          <p:cNvSpPr txBox="1"/>
          <p:nvPr/>
        </p:nvSpPr>
        <p:spPr>
          <a:xfrm>
            <a:off x="768350" y="1468300"/>
            <a:ext cx="7132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The server will be our computer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We will play the role of client and server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f5c3ee827a_1_33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ELEMENTS STREAMLIT APPLICATION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" name="Google Shape;339;gf5c3ee827a_1_3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gf5c3ee827a_1_33"/>
          <p:cNvSpPr txBox="1"/>
          <p:nvPr/>
        </p:nvSpPr>
        <p:spPr>
          <a:xfrm>
            <a:off x="768350" y="1773100"/>
            <a:ext cx="71325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e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application: deploy-model.py ( python code )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The model: ( model.pkl 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The scaler ( scaler.pkl  if needed 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The preprocessing ( functions.py if needed 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You will need to install the “streamlit” library..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f5c3ee827a_1_208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STREAMLIT APPLICATION 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6" name="Google Shape;346;gf5c3ee827a_1_20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gf5c3ee827a_1_208"/>
          <p:cNvSpPr txBox="1"/>
          <p:nvPr/>
        </p:nvSpPr>
        <p:spPr>
          <a:xfrm>
            <a:off x="701950" y="1561625"/>
            <a:ext cx="7455300" cy="29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76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</a:rPr>
              <a:t>You need to create a Python script *.py with code to:</a:t>
            </a:r>
            <a:endParaRPr sz="1800">
              <a:solidFill>
                <a:srgbClr val="172B4D"/>
              </a:solidFill>
              <a:highlight>
                <a:srgbClr val="FFFFFF"/>
              </a:highlight>
            </a:endParaRPr>
          </a:p>
          <a:p>
            <a:pPr indent="-342900" lvl="1" marL="914400" marR="76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</a:rPr>
              <a:t>Read data</a:t>
            </a:r>
            <a:endParaRPr sz="1800">
              <a:solidFill>
                <a:srgbClr val="172B4D"/>
              </a:solidFill>
              <a:highlight>
                <a:srgbClr val="FFFFFF"/>
              </a:highlight>
            </a:endParaRPr>
          </a:p>
          <a:p>
            <a:pPr indent="-342900" lvl="1" marL="914400" marR="76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</a:rPr>
              <a:t>Preprocess data</a:t>
            </a:r>
            <a:endParaRPr sz="1800">
              <a:solidFill>
                <a:srgbClr val="172B4D"/>
              </a:solidFill>
              <a:highlight>
                <a:srgbClr val="FFFFFF"/>
              </a:highlight>
            </a:endParaRPr>
          </a:p>
          <a:p>
            <a:pPr indent="-342900" lvl="1" marL="914400" marR="76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</a:rPr>
              <a:t>Load scaler</a:t>
            </a:r>
            <a:endParaRPr sz="1800">
              <a:solidFill>
                <a:srgbClr val="172B4D"/>
              </a:solidFill>
              <a:highlight>
                <a:srgbClr val="FFFFFF"/>
              </a:highlight>
            </a:endParaRPr>
          </a:p>
          <a:p>
            <a:pPr indent="-342900" lvl="1" marL="914400" marR="76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</a:rPr>
              <a:t>Load model</a:t>
            </a:r>
            <a:endParaRPr sz="1800">
              <a:solidFill>
                <a:srgbClr val="172B4D"/>
              </a:solidFill>
              <a:highlight>
                <a:srgbClr val="FFFFFF"/>
              </a:highlight>
            </a:endParaRPr>
          </a:p>
          <a:p>
            <a:pPr indent="-342900" lvl="1" marL="914400" marR="76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</a:rPr>
              <a:t>Apply the scaler</a:t>
            </a:r>
            <a:endParaRPr sz="1800">
              <a:solidFill>
                <a:srgbClr val="172B4D"/>
              </a:solidFill>
              <a:highlight>
                <a:srgbClr val="FFFFFF"/>
              </a:highlight>
            </a:endParaRPr>
          </a:p>
          <a:p>
            <a:pPr indent="-342900" lvl="1" marL="914400" marR="76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</a:rPr>
              <a:t>Use model to make predictions</a:t>
            </a:r>
            <a:endParaRPr sz="1800">
              <a:solidFill>
                <a:srgbClr val="172B4D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f5c3ee827a_1_194"/>
          <p:cNvSpPr txBox="1"/>
          <p:nvPr/>
        </p:nvSpPr>
        <p:spPr>
          <a:xfrm>
            <a:off x="585600" y="909400"/>
            <a:ext cx="8051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RUNNING THE STREAMLIT APPLICATION (I) </a:t>
            </a:r>
            <a:endParaRPr b="0" i="0" sz="21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3" name="Google Shape;353;gf5c3ee827a_1_19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b="1" i="0" sz="500" u="none" cap="none" strike="noStrike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" name="Google Shape;354;gf5c3ee827a_1_194"/>
          <p:cNvSpPr txBox="1"/>
          <p:nvPr/>
        </p:nvSpPr>
        <p:spPr>
          <a:xfrm>
            <a:off x="701950" y="1561625"/>
            <a:ext cx="7455300" cy="29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76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</a:rPr>
              <a:t>In windows:</a:t>
            </a:r>
            <a:endParaRPr sz="1800">
              <a:solidFill>
                <a:srgbClr val="172B4D"/>
              </a:solidFill>
              <a:highlight>
                <a:srgbClr val="FFFFFF"/>
              </a:highlight>
            </a:endParaRPr>
          </a:p>
          <a:p>
            <a:pPr indent="-342900" lvl="1" marL="914400" marR="76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</a:rPr>
              <a:t>Navigate to the folder application in the file browser </a:t>
            </a:r>
            <a:endParaRPr sz="1800">
              <a:solidFill>
                <a:srgbClr val="172B4D"/>
              </a:solidFill>
              <a:highlight>
                <a:srgbClr val="FFFFFF"/>
              </a:highlight>
            </a:endParaRPr>
          </a:p>
          <a:p>
            <a:pPr indent="-342900" lvl="1" marL="914400" marR="76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Char char="○"/>
            </a:pPr>
            <a:r>
              <a:rPr lang="en" sz="1800">
                <a:solidFill>
                  <a:srgbClr val="242729"/>
                </a:solidFill>
                <a:highlight>
                  <a:srgbClr val="FFFFFF"/>
                </a:highlight>
              </a:rPr>
              <a:t>Press Shift on your keyboard and Right Click on your mouse</a:t>
            </a:r>
            <a:endParaRPr sz="1800">
              <a:solidFill>
                <a:srgbClr val="242729"/>
              </a:solidFill>
              <a:highlight>
                <a:srgbClr val="FFFFFF"/>
              </a:highlight>
            </a:endParaRPr>
          </a:p>
          <a:p>
            <a:pPr indent="-342900" lvl="1" marL="914400" marR="76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729"/>
              </a:buClr>
              <a:buSzPts val="1800"/>
              <a:buChar char="○"/>
            </a:pPr>
            <a:r>
              <a:rPr lang="en" sz="1800">
                <a:solidFill>
                  <a:srgbClr val="242729"/>
                </a:solidFill>
                <a:highlight>
                  <a:srgbClr val="FFFFFF"/>
                </a:highlight>
              </a:rPr>
              <a:t>Left-click Open PowerShell window here</a:t>
            </a:r>
            <a:endParaRPr sz="1800">
              <a:solidFill>
                <a:srgbClr val="242729"/>
              </a:solidFill>
              <a:highlight>
                <a:srgbClr val="FFFFFF"/>
              </a:highlight>
            </a:endParaRPr>
          </a:p>
          <a:p>
            <a:pPr indent="0" lvl="0" marL="0" marR="76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42729"/>
              </a:solidFill>
              <a:highlight>
                <a:srgbClr val="FFFFFF"/>
              </a:highlight>
            </a:endParaRPr>
          </a:p>
          <a:p>
            <a:pPr indent="-342900" lvl="0" marL="457200" marR="76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Char char="●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</a:rPr>
              <a:t>In MacOS:</a:t>
            </a:r>
            <a:endParaRPr sz="1800">
              <a:solidFill>
                <a:srgbClr val="172B4D"/>
              </a:solidFill>
              <a:highlight>
                <a:srgbClr val="FFFFFF"/>
              </a:highlight>
            </a:endParaRPr>
          </a:p>
          <a:p>
            <a:pPr indent="-342900" lvl="1" marL="914400" marR="76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</a:rPr>
              <a:t>Go to the apple icon -&gt; System 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</a:rPr>
              <a:t>preferences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</a:rPr>
              <a:t> -&gt; Shortcuts</a:t>
            </a:r>
            <a:endParaRPr sz="1800">
              <a:solidFill>
                <a:srgbClr val="172B4D"/>
              </a:solidFill>
              <a:highlight>
                <a:srgbClr val="FFFFFF"/>
              </a:highlight>
            </a:endParaRPr>
          </a:p>
          <a:p>
            <a:pPr indent="-342900" lvl="1" marL="914400" marR="76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</a:rPr>
              <a:t>Select “New terminal in folder” </a:t>
            </a: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</a:rPr>
              <a:t>-&gt; assign a keystroke.</a:t>
            </a:r>
            <a:endParaRPr sz="1800">
              <a:solidFill>
                <a:srgbClr val="172B4D"/>
              </a:solidFill>
              <a:highlight>
                <a:srgbClr val="FFFFFF"/>
              </a:highlight>
            </a:endParaRPr>
          </a:p>
          <a:p>
            <a:pPr indent="-342900" lvl="1" marL="914400" marR="76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2B4D"/>
              </a:buClr>
              <a:buSzPts val="1800"/>
              <a:buChar char="○"/>
            </a:pPr>
            <a:r>
              <a:rPr lang="en" sz="1800">
                <a:solidFill>
                  <a:srgbClr val="172B4D"/>
                </a:solidFill>
                <a:highlight>
                  <a:srgbClr val="FFFFFF"/>
                </a:highlight>
              </a:rPr>
              <a:t>Use finder to navigate to the folder and open a terminal there.</a:t>
            </a:r>
            <a:endParaRPr sz="1800">
              <a:solidFill>
                <a:srgbClr val="172B4D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